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Schoolbell" charset="1" panose="02000000000000000000"/>
      <p:regular r:id="rId10"/>
    </p:embeddedFont>
    <p:embeddedFont>
      <p:font typeface="Archivo Black" charset="1" panose="020B0A03020202020B04"/>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Halant Bold" charset="1" panose="00000800000000000000"/>
      <p:regular r:id="rId16"/>
    </p:embeddedFont>
    <p:embeddedFont>
      <p:font typeface="Halant Medium" charset="1" panose="00000600000000000000"/>
      <p:regular r:id="rId17"/>
    </p:embeddedFont>
    <p:embeddedFont>
      <p:font typeface="Halant Medium Bold" charset="1" panose="00000700000000000000"/>
      <p:regular r:id="rId18"/>
    </p:embeddedFont>
    <p:embeddedFont>
      <p:font typeface="Roboto Mono Regular" charset="1" panose="00000000000000000000"/>
      <p:regular r:id="rId19"/>
    </p:embeddedFont>
    <p:embeddedFont>
      <p:font typeface="Roboto Mono Regular Bold" charset="1" panose="00000000000000000000"/>
      <p:regular r:id="rId20"/>
    </p:embeddedFont>
    <p:embeddedFont>
      <p:font typeface="Roboto Mono Regular Italics" charset="1" panose="00000000000000000000"/>
      <p:regular r:id="rId21"/>
    </p:embeddedFont>
    <p:embeddedFont>
      <p:font typeface="Roboto Mono Regular Bold Italics" charset="1" panose="00000000000000000000"/>
      <p:regular r:id="rId22"/>
    </p:embeddedFont>
    <p:embeddedFont>
      <p:font typeface="29LT Zarid Text" charset="1" panose="00000500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slides/slide1.xml" Type="http://schemas.openxmlformats.org/officeDocument/2006/relationships/slide"/><Relationship Id="rId25" Target="slides/slide2.xml" Type="http://schemas.openxmlformats.org/officeDocument/2006/relationships/slide"/><Relationship Id="rId26" Target="slides/slide3.xml" Type="http://schemas.openxmlformats.org/officeDocument/2006/relationships/slide"/><Relationship Id="rId27" Target="slides/slide4.xml" Type="http://schemas.openxmlformats.org/officeDocument/2006/relationships/slide"/><Relationship Id="rId28" Target="slides/slide5.xml" Type="http://schemas.openxmlformats.org/officeDocument/2006/relationships/slide"/><Relationship Id="rId29" Target="slides/slide6.xml" Type="http://schemas.openxmlformats.org/officeDocument/2006/relationships/slide"/><Relationship Id="rId3" Target="viewProps.xml" Type="http://schemas.openxmlformats.org/officeDocument/2006/relationships/viewProps"/><Relationship Id="rId30" Target="slides/slide7.xml" Type="http://schemas.openxmlformats.org/officeDocument/2006/relationships/slide"/><Relationship Id="rId31" Target="slides/slide8.xml" Type="http://schemas.openxmlformats.org/officeDocument/2006/relationships/slide"/><Relationship Id="rId32" Target="slides/slide9.xml" Type="http://schemas.openxmlformats.org/officeDocument/2006/relationships/slide"/><Relationship Id="rId33" Target="slides/slide10.xml" Type="http://schemas.openxmlformats.org/officeDocument/2006/relationships/slide"/><Relationship Id="rId34" Target="slides/slide11.xml" Type="http://schemas.openxmlformats.org/officeDocument/2006/relationships/slide"/><Relationship Id="rId35" Target="slides/slide12.xml" Type="http://schemas.openxmlformats.org/officeDocument/2006/relationships/slide"/><Relationship Id="rId36" Target="slides/slide13.xml" Type="http://schemas.openxmlformats.org/officeDocument/2006/relationships/slide"/><Relationship Id="rId37" Target="slides/slide14.xml" Type="http://schemas.openxmlformats.org/officeDocument/2006/relationships/slide"/><Relationship Id="rId38" Target="slides/slide15.xml" Type="http://schemas.openxmlformats.org/officeDocument/2006/relationships/slide"/><Relationship Id="rId39" Target="slides/slide16.xml" Type="http://schemas.openxmlformats.org/officeDocument/2006/relationships/slide"/><Relationship Id="rId4" Target="theme/theme1.xml" Type="http://schemas.openxmlformats.org/officeDocument/2006/relationships/theme"/><Relationship Id="rId40" Target="slides/slide17.xml" Type="http://schemas.openxmlformats.org/officeDocument/2006/relationships/slide"/><Relationship Id="rId41" Target="slides/slide18.xml" Type="http://schemas.openxmlformats.org/officeDocument/2006/relationships/slide"/><Relationship Id="rId42" Target="slides/slide1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png" Type="http://schemas.openxmlformats.org/officeDocument/2006/relationships/image"/><Relationship Id="rId2" Target="../media/image1.png" Type="http://schemas.openxmlformats.org/officeDocument/2006/relationships/image"/><Relationship Id="rId3" Target="../media/image15.pn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 Id="rId7" Target="../media/image19.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https://github.com" TargetMode="External" Type="http://schemas.openxmlformats.org/officeDocument/2006/relationships/hyperlink"/></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0.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32.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0.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959382" y="7401255"/>
            <a:ext cx="4328618" cy="2885745"/>
          </a:xfrm>
          <a:prstGeom prst="rect">
            <a:avLst/>
          </a:prstGeom>
        </p:spPr>
      </p:pic>
      <p:pic>
        <p:nvPicPr>
          <p:cNvPr name="Picture 4" id="4"/>
          <p:cNvPicPr>
            <a:picLocks noChangeAspect="true"/>
          </p:cNvPicPr>
          <p:nvPr/>
        </p:nvPicPr>
        <p:blipFill>
          <a:blip r:embed="rId4"/>
          <a:srcRect l="0" t="7245" r="0" b="13860"/>
          <a:stretch>
            <a:fillRect/>
          </a:stretch>
        </p:blipFill>
        <p:spPr>
          <a:xfrm flipH="false" flipV="false" rot="5400000">
            <a:off x="-2211356" y="3630546"/>
            <a:ext cx="10287000" cy="3025908"/>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5481087" y="681247"/>
            <a:ext cx="7808033" cy="694905"/>
          </a:xfrm>
          <a:prstGeom prst="rect">
            <a:avLst/>
          </a:prstGeom>
        </p:spPr>
      </p:pic>
      <p:grpSp>
        <p:nvGrpSpPr>
          <p:cNvPr name="Group 6" id="6"/>
          <p:cNvGrpSpPr/>
          <p:nvPr/>
        </p:nvGrpSpPr>
        <p:grpSpPr>
          <a:xfrm rot="0">
            <a:off x="5481087" y="3535364"/>
            <a:ext cx="11982681" cy="3216272"/>
            <a:chOff x="0" y="0"/>
            <a:chExt cx="15976907" cy="4288362"/>
          </a:xfrm>
        </p:grpSpPr>
        <p:sp>
          <p:nvSpPr>
            <p:cNvPr name="TextBox 7" id="7"/>
            <p:cNvSpPr txBox="true"/>
            <p:nvPr/>
          </p:nvSpPr>
          <p:spPr>
            <a:xfrm rot="0">
              <a:off x="0" y="66675"/>
              <a:ext cx="15976907" cy="3349625"/>
            </a:xfrm>
            <a:prstGeom prst="rect">
              <a:avLst/>
            </a:prstGeom>
          </p:spPr>
          <p:txBody>
            <a:bodyPr anchor="t" rtlCol="false" tIns="0" lIns="0" bIns="0" rIns="0">
              <a:spAutoFit/>
            </a:bodyPr>
            <a:lstStyle/>
            <a:p>
              <a:pPr>
                <a:lnSpc>
                  <a:spcPts val="6599"/>
                </a:lnSpc>
              </a:pPr>
              <a:r>
                <a:rPr lang="en-US" sz="5999">
                  <a:solidFill>
                    <a:srgbClr val="292D78"/>
                  </a:solidFill>
                  <a:latin typeface="Halant Bold"/>
                </a:rPr>
                <a:t>CREWES Data Science</a:t>
              </a:r>
            </a:p>
            <a:p>
              <a:pPr>
                <a:lnSpc>
                  <a:spcPts val="6599"/>
                </a:lnSpc>
              </a:pPr>
              <a:r>
                <a:rPr lang="en-US" sz="5999">
                  <a:solidFill>
                    <a:srgbClr val="DF7F00"/>
                  </a:solidFill>
                  <a:latin typeface="Halant Bold"/>
                </a:rPr>
                <a:t>Lecture 7: Github and Projects Setup</a:t>
              </a:r>
            </a:p>
          </p:txBody>
        </p:sp>
        <p:sp>
          <p:nvSpPr>
            <p:cNvPr name="TextBox 8" id="8"/>
            <p:cNvSpPr txBox="true"/>
            <p:nvPr/>
          </p:nvSpPr>
          <p:spPr>
            <a:xfrm rot="0">
              <a:off x="0" y="3951176"/>
              <a:ext cx="15976907" cy="337186"/>
            </a:xfrm>
            <a:prstGeom prst="rect">
              <a:avLst/>
            </a:prstGeom>
          </p:spPr>
          <p:txBody>
            <a:bodyPr anchor="t" rtlCol="false" tIns="0" lIns="0" bIns="0" rIns="0">
              <a:spAutoFit/>
            </a:bodyPr>
            <a:lstStyle/>
            <a:p>
              <a:pPr>
                <a:lnSpc>
                  <a:spcPts val="1800"/>
                </a:lnSpc>
              </a:pPr>
              <a:r>
                <a:rPr lang="en-US" sz="1800">
                  <a:solidFill>
                    <a:srgbClr val="000000"/>
                  </a:solidFill>
                  <a:latin typeface="Halant Medium"/>
                </a:rPr>
                <a:t>Marcelo Guarido</a:t>
              </a:r>
            </a:p>
          </p:txBody>
        </p:sp>
      </p:grpSp>
      <p:sp>
        <p:nvSpPr>
          <p:cNvPr name="TextBox 9" id="9"/>
          <p:cNvSpPr txBox="true"/>
          <p:nvPr/>
        </p:nvSpPr>
        <p:spPr>
          <a:xfrm rot="0">
            <a:off x="7773165" y="9182100"/>
            <a:ext cx="2741669" cy="593997"/>
          </a:xfrm>
          <a:prstGeom prst="rect">
            <a:avLst/>
          </a:prstGeom>
        </p:spPr>
        <p:txBody>
          <a:bodyPr anchor="t" rtlCol="false" tIns="0" lIns="0" bIns="0" rIns="0">
            <a:spAutoFit/>
          </a:bodyPr>
          <a:lstStyle/>
          <a:p>
            <a:pPr algn="ctr">
              <a:lnSpc>
                <a:spcPts val="4759"/>
              </a:lnSpc>
            </a:pPr>
            <a:r>
              <a:rPr lang="en-US" sz="3399">
                <a:solidFill>
                  <a:srgbClr val="292D78"/>
                </a:solidFill>
                <a:latin typeface="Schoolbell"/>
              </a:rPr>
              <a:t>www.crewes.org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069252" y="7878534"/>
            <a:ext cx="1190048" cy="1379766"/>
          </a:xfrm>
          <a:prstGeom prst="rect">
            <a:avLst/>
          </a:prstGeom>
        </p:spPr>
      </p:pic>
      <p:sp>
        <p:nvSpPr>
          <p:cNvPr name="TextBox 4" id="4"/>
          <p:cNvSpPr txBox="true"/>
          <p:nvPr/>
        </p:nvSpPr>
        <p:spPr>
          <a:xfrm rot="0">
            <a:off x="1128574" y="1409073"/>
            <a:ext cx="3131641"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 Commit</a:t>
            </a:r>
          </a:p>
        </p:txBody>
      </p:sp>
      <p:sp>
        <p:nvSpPr>
          <p:cNvPr name="TextBox 5" id="5"/>
          <p:cNvSpPr txBox="true"/>
          <p:nvPr/>
        </p:nvSpPr>
        <p:spPr>
          <a:xfrm rot="0">
            <a:off x="1297863" y="3620695"/>
            <a:ext cx="13771981" cy="3365723"/>
          </a:xfrm>
          <a:prstGeom prst="rect">
            <a:avLst/>
          </a:prstGeom>
        </p:spPr>
        <p:txBody>
          <a:bodyPr anchor="t" rtlCol="false" tIns="0" lIns="0" bIns="0" rIns="0">
            <a:spAutoFit/>
          </a:bodyPr>
          <a:lstStyle/>
          <a:p>
            <a:pPr>
              <a:lnSpc>
                <a:spcPts val="3867"/>
              </a:lnSpc>
            </a:pPr>
            <a:r>
              <a:rPr lang="en-US" sz="2494">
                <a:solidFill>
                  <a:srgbClr val="292D78"/>
                </a:solidFill>
                <a:latin typeface="Roboto Mono Regular Bold"/>
              </a:rPr>
              <a:t>Git keeps a list of changes to files, but not any change. We need to tell Git when to record our changes. And it is done in two steps:</a:t>
            </a:r>
          </a:p>
          <a:p>
            <a:pPr>
              <a:lnSpc>
                <a:spcPts val="3867"/>
              </a:lnSpc>
            </a:pPr>
          </a:p>
          <a:p>
            <a:pPr marL="538668" indent="-269334" lvl="1">
              <a:lnSpc>
                <a:spcPts val="3867"/>
              </a:lnSpc>
              <a:buFont typeface="Arial"/>
              <a:buChar char="•"/>
            </a:pPr>
            <a:r>
              <a:rPr lang="en-US" u="sng" sz="2494">
                <a:solidFill>
                  <a:srgbClr val="292D78"/>
                </a:solidFill>
                <a:latin typeface="Roboto Mono Regular Bold"/>
              </a:rPr>
              <a:t>Staging</a:t>
            </a:r>
            <a:r>
              <a:rPr lang="en-US" sz="2494">
                <a:solidFill>
                  <a:srgbClr val="292D78"/>
                </a:solidFill>
                <a:latin typeface="Roboto Mono Regular Bold"/>
              </a:rPr>
              <a:t>: when we use the command </a:t>
            </a:r>
            <a:r>
              <a:rPr lang="en-US" sz="2494">
                <a:solidFill>
                  <a:srgbClr val="DE7E00"/>
                </a:solidFill>
                <a:latin typeface="Roboto Mono Regular Bold"/>
              </a:rPr>
              <a:t>add</a:t>
            </a:r>
            <a:r>
              <a:rPr lang="en-US" sz="2494">
                <a:solidFill>
                  <a:srgbClr val="292D78"/>
                </a:solidFill>
                <a:latin typeface="Roboto Mono Regular Bold"/>
              </a:rPr>
              <a:t> to select which files we want to record the changes. This is useful, as not always we want to record changes in all the files in the repository.</a:t>
            </a:r>
          </a:p>
          <a:p>
            <a:pPr marL="538668" indent="-269334" lvl="1">
              <a:lnSpc>
                <a:spcPts val="3867"/>
              </a:lnSpc>
              <a:buFont typeface="Arial"/>
              <a:buChar char="•"/>
            </a:pPr>
            <a:r>
              <a:rPr lang="en-US" u="sng" sz="2494">
                <a:solidFill>
                  <a:srgbClr val="292D78"/>
                </a:solidFill>
                <a:latin typeface="Roboto Mono Regular Bold"/>
              </a:rPr>
              <a:t>Commit</a:t>
            </a:r>
            <a:r>
              <a:rPr lang="en-US" sz="2494">
                <a:solidFill>
                  <a:srgbClr val="292D78"/>
                </a:solidFill>
                <a:latin typeface="Roboto Mono Regular Bold"/>
              </a:rPr>
              <a:t>: the command </a:t>
            </a:r>
            <a:r>
              <a:rPr lang="en-US" sz="2494">
                <a:solidFill>
                  <a:srgbClr val="DE7E00"/>
                </a:solidFill>
                <a:latin typeface="Roboto Mono Regular Bold"/>
              </a:rPr>
              <a:t>commit</a:t>
            </a:r>
            <a:r>
              <a:rPr lang="en-US" sz="2494">
                <a:solidFill>
                  <a:srgbClr val="292D78"/>
                </a:solidFill>
                <a:latin typeface="Roboto Mono Regular Bold"/>
              </a:rPr>
              <a:t> records the changes of the selected files.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srcRect l="14340" t="0" r="8780" b="0"/>
          <a:stretch>
            <a:fillRect/>
          </a:stretch>
        </p:blipFill>
        <p:spPr>
          <a:xfrm flipH="false" flipV="false" rot="0">
            <a:off x="3139081" y="5394790"/>
            <a:ext cx="6004919" cy="3744048"/>
          </a:xfrm>
          <a:prstGeom prst="rect">
            <a:avLst/>
          </a:prstGeom>
        </p:spPr>
      </p:pic>
      <p:pic>
        <p:nvPicPr>
          <p:cNvPr name="Picture 4" id="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1671854" y="6889624"/>
            <a:ext cx="754380" cy="754380"/>
          </a:xfrm>
          <a:prstGeom prst="rect">
            <a:avLst/>
          </a:prstGeom>
        </p:spPr>
      </p:pic>
      <p:pic>
        <p:nvPicPr>
          <p:cNvPr name="Picture 5" id="5"/>
          <p:cNvPicPr>
            <a:picLocks noChangeAspect="true"/>
          </p:cNvPicPr>
          <p:nvPr/>
        </p:nvPicPr>
        <p:blipFill>
          <a:blip r:embed="rId6"/>
          <a:srcRect l="0" t="0" r="0" b="0"/>
          <a:stretch>
            <a:fillRect/>
          </a:stretch>
        </p:blipFill>
        <p:spPr>
          <a:xfrm flipH="false" flipV="false" rot="0">
            <a:off x="12394027" y="6262506"/>
            <a:ext cx="2667610" cy="384520"/>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0330635" y="6596704"/>
            <a:ext cx="883811" cy="812048"/>
          </a:xfrm>
          <a:prstGeom prst="rect">
            <a:avLst/>
          </a:prstGeom>
        </p:spPr>
      </p:pic>
      <p:pic>
        <p:nvPicPr>
          <p:cNvPr name="Picture 7" id="7"/>
          <p:cNvPicPr>
            <a:picLocks noChangeAspect="true"/>
          </p:cNvPicPr>
          <p:nvPr/>
        </p:nvPicPr>
        <p:blipFill>
          <a:blip r:embed="rId8"/>
          <a:srcRect l="0" t="0" r="0" b="0"/>
          <a:stretch>
            <a:fillRect/>
          </a:stretch>
        </p:blipFill>
        <p:spPr>
          <a:xfrm flipH="false" flipV="false" rot="0">
            <a:off x="9975892" y="7693937"/>
            <a:ext cx="2216028" cy="1016418"/>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12915754" y="7021778"/>
            <a:ext cx="994476" cy="923442"/>
          </a:xfrm>
          <a:prstGeom prst="rect">
            <a:avLst/>
          </a:prstGeom>
        </p:spPr>
      </p:pic>
      <p:pic>
        <p:nvPicPr>
          <p:cNvPr name="Picture 9" id="9"/>
          <p:cNvPicPr>
            <a:picLocks noChangeAspect="true"/>
          </p:cNvPicPr>
          <p:nvPr/>
        </p:nvPicPr>
        <p:blipFill>
          <a:blip r:embed="rId10"/>
          <a:srcRect l="0" t="32149" r="0" b="32639"/>
          <a:stretch>
            <a:fillRect/>
          </a:stretch>
        </p:blipFill>
        <p:spPr>
          <a:xfrm flipH="false" flipV="false" rot="0">
            <a:off x="12426234" y="8202146"/>
            <a:ext cx="3386146" cy="662375"/>
          </a:xfrm>
          <a:prstGeom prst="rect">
            <a:avLst/>
          </a:prstGeom>
        </p:spPr>
      </p:pic>
      <p:pic>
        <p:nvPicPr>
          <p:cNvPr name="Picture 10" id="10"/>
          <p:cNvPicPr>
            <a:picLocks noChangeAspect="true"/>
          </p:cNvPicPr>
          <p:nvPr/>
        </p:nvPicPr>
        <p:blipFill>
          <a:blip r:embed="rId11"/>
          <a:srcRect l="0" t="0" r="0" b="0"/>
          <a:stretch>
            <a:fillRect/>
          </a:stretch>
        </p:blipFill>
        <p:spPr>
          <a:xfrm flipH="false" flipV="false" rot="0">
            <a:off x="14370767" y="7232216"/>
            <a:ext cx="923442" cy="923442"/>
          </a:xfrm>
          <a:prstGeom prst="rect">
            <a:avLst/>
          </a:prstGeom>
        </p:spPr>
      </p:pic>
      <p:sp>
        <p:nvSpPr>
          <p:cNvPr name="TextBox 11" id="11"/>
          <p:cNvSpPr txBox="true"/>
          <p:nvPr/>
        </p:nvSpPr>
        <p:spPr>
          <a:xfrm rot="0">
            <a:off x="1128574" y="1409073"/>
            <a:ext cx="5813747"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Remote Repositories</a:t>
            </a:r>
          </a:p>
        </p:txBody>
      </p:sp>
      <p:sp>
        <p:nvSpPr>
          <p:cNvPr name="TextBox 12" id="12"/>
          <p:cNvSpPr txBox="true"/>
          <p:nvPr/>
        </p:nvSpPr>
        <p:spPr>
          <a:xfrm rot="0">
            <a:off x="1320723" y="2514842"/>
            <a:ext cx="13771981" cy="2879948"/>
          </a:xfrm>
          <a:prstGeom prst="rect">
            <a:avLst/>
          </a:prstGeom>
        </p:spPr>
        <p:txBody>
          <a:bodyPr anchor="t" rtlCol="false" tIns="0" lIns="0" bIns="0" rIns="0">
            <a:spAutoFit/>
          </a:bodyPr>
          <a:lstStyle/>
          <a:p>
            <a:pPr>
              <a:lnSpc>
                <a:spcPts val="3867"/>
              </a:lnSpc>
            </a:pPr>
            <a:r>
              <a:rPr lang="en-US" sz="2494">
                <a:solidFill>
                  <a:srgbClr val="292D78"/>
                </a:solidFill>
                <a:latin typeface="Roboto Mono Regular Bold"/>
              </a:rPr>
              <a:t>There are online hosts (GitHub, Bitbucket, GitLab, etc.) where we can upload our repositories to the cloud. With that, there are more commands we use in git:</a:t>
            </a:r>
          </a:p>
          <a:p>
            <a:pPr>
              <a:lnSpc>
                <a:spcPts val="3867"/>
              </a:lnSpc>
            </a:pPr>
          </a:p>
          <a:p>
            <a:pPr marL="538668" indent="-269334" lvl="1">
              <a:lnSpc>
                <a:spcPts val="3867"/>
              </a:lnSpc>
              <a:buFont typeface="Arial"/>
              <a:buChar char="•"/>
            </a:pPr>
            <a:r>
              <a:rPr lang="en-US" sz="2494">
                <a:solidFill>
                  <a:srgbClr val="DE7E00"/>
                </a:solidFill>
                <a:latin typeface="Roboto Mono Regular Bold"/>
              </a:rPr>
              <a:t>push:</a:t>
            </a:r>
            <a:r>
              <a:rPr lang="en-US" sz="2494">
                <a:solidFill>
                  <a:srgbClr val="292D78"/>
                </a:solidFill>
                <a:latin typeface="Roboto Mono Regular Bold"/>
              </a:rPr>
              <a:t> upload the repository to the server</a:t>
            </a:r>
          </a:p>
          <a:p>
            <a:pPr marL="538668" indent="-269334" lvl="1">
              <a:lnSpc>
                <a:spcPts val="3867"/>
              </a:lnSpc>
              <a:buFont typeface="Arial"/>
              <a:buChar char="•"/>
            </a:pPr>
            <a:r>
              <a:rPr lang="en-US" sz="2494">
                <a:solidFill>
                  <a:srgbClr val="DE7E00"/>
                </a:solidFill>
                <a:latin typeface="Roboto Mono Regular Bold"/>
              </a:rPr>
              <a:t>pull:</a:t>
            </a:r>
            <a:r>
              <a:rPr lang="en-US" sz="2494">
                <a:solidFill>
                  <a:srgbClr val="292D78"/>
                </a:solidFill>
                <a:latin typeface="Roboto Mono Regular Bold"/>
              </a:rPr>
              <a:t> download a repository to a local machine.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562875" y="4055908"/>
            <a:ext cx="9162250" cy="5042372"/>
          </a:xfrm>
          <a:prstGeom prst="rect">
            <a:avLst/>
          </a:prstGeom>
        </p:spPr>
      </p:pic>
      <p:sp>
        <p:nvSpPr>
          <p:cNvPr name="TextBox 4" id="4"/>
          <p:cNvSpPr txBox="true"/>
          <p:nvPr/>
        </p:nvSpPr>
        <p:spPr>
          <a:xfrm rot="0">
            <a:off x="1128574" y="1409073"/>
            <a:ext cx="2963019"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 Branch</a:t>
            </a:r>
          </a:p>
        </p:txBody>
      </p:sp>
      <p:sp>
        <p:nvSpPr>
          <p:cNvPr name="TextBox 5" id="5"/>
          <p:cNvSpPr txBox="true"/>
          <p:nvPr/>
        </p:nvSpPr>
        <p:spPr>
          <a:xfrm rot="0">
            <a:off x="1341269" y="2863457"/>
            <a:ext cx="14709241" cy="936848"/>
          </a:xfrm>
          <a:prstGeom prst="rect">
            <a:avLst/>
          </a:prstGeom>
        </p:spPr>
        <p:txBody>
          <a:bodyPr anchor="t" rtlCol="false" tIns="0" lIns="0" bIns="0" rIns="0">
            <a:spAutoFit/>
          </a:bodyPr>
          <a:lstStyle/>
          <a:p>
            <a:pPr>
              <a:lnSpc>
                <a:spcPts val="3867"/>
              </a:lnSpc>
            </a:pPr>
            <a:r>
              <a:rPr lang="en-US" sz="2494">
                <a:solidFill>
                  <a:srgbClr val="292D78"/>
                </a:solidFill>
                <a:latin typeface="Roboto Mono Regular Bold"/>
              </a:rPr>
              <a:t>Git provide the branch option, creating a new path for different programmers to develop a code for posterior merging in the master.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srcRect l="10188" t="20626" r="10188" b="3235"/>
          <a:stretch>
            <a:fillRect/>
          </a:stretch>
        </p:blipFill>
        <p:spPr>
          <a:xfrm flipH="false" flipV="false" rot="0">
            <a:off x="5213473" y="4794880"/>
            <a:ext cx="7861054" cy="4303400"/>
          </a:xfrm>
          <a:prstGeom prst="rect">
            <a:avLst/>
          </a:prstGeom>
        </p:spPr>
      </p:pic>
      <p:sp>
        <p:nvSpPr>
          <p:cNvPr name="TextBox 4" id="4"/>
          <p:cNvSpPr txBox="true"/>
          <p:nvPr/>
        </p:nvSpPr>
        <p:spPr>
          <a:xfrm rot="0">
            <a:off x="1128574" y="1409073"/>
            <a:ext cx="2708523"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 Merge</a:t>
            </a:r>
          </a:p>
        </p:txBody>
      </p:sp>
      <p:sp>
        <p:nvSpPr>
          <p:cNvPr name="TextBox 5" id="5"/>
          <p:cNvSpPr txBox="true"/>
          <p:nvPr/>
        </p:nvSpPr>
        <p:spPr>
          <a:xfrm rot="0">
            <a:off x="1341269" y="2749157"/>
            <a:ext cx="15303601" cy="1908398"/>
          </a:xfrm>
          <a:prstGeom prst="rect">
            <a:avLst/>
          </a:prstGeom>
        </p:spPr>
        <p:txBody>
          <a:bodyPr anchor="t" rtlCol="false" tIns="0" lIns="0" bIns="0" rIns="0">
            <a:spAutoFit/>
          </a:bodyPr>
          <a:lstStyle/>
          <a:p>
            <a:pPr>
              <a:lnSpc>
                <a:spcPts val="3867"/>
              </a:lnSpc>
            </a:pPr>
            <a:r>
              <a:rPr lang="en-US" sz="2494">
                <a:solidFill>
                  <a:srgbClr val="292D78"/>
                </a:solidFill>
                <a:latin typeface="Roboto Mono Regular Bold"/>
              </a:rPr>
              <a:t>Merging different branches to the master is possible, and different developed parts of a code (different changes) are combined together. Conflicts may occurs if changes were done in the same lines of code, but Git provides a way to handles such conflicts and the programmers can decide which one to proceed with.</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4278838" y="4821555"/>
            <a:ext cx="9730324" cy="4224582"/>
          </a:xfrm>
          <a:prstGeom prst="rect">
            <a:avLst/>
          </a:prstGeom>
        </p:spPr>
      </p:pic>
      <p:sp>
        <p:nvSpPr>
          <p:cNvPr name="TextBox 4" id="4"/>
          <p:cNvSpPr txBox="true"/>
          <p:nvPr/>
        </p:nvSpPr>
        <p:spPr>
          <a:xfrm rot="0">
            <a:off x="1128574" y="1409073"/>
            <a:ext cx="3809777"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Pull Requests</a:t>
            </a:r>
          </a:p>
        </p:txBody>
      </p:sp>
      <p:sp>
        <p:nvSpPr>
          <p:cNvPr name="TextBox 5" id="5"/>
          <p:cNvSpPr txBox="true"/>
          <p:nvPr/>
        </p:nvSpPr>
        <p:spPr>
          <a:xfrm rot="0">
            <a:off x="1341269" y="2992045"/>
            <a:ext cx="15303601" cy="1422623"/>
          </a:xfrm>
          <a:prstGeom prst="rect">
            <a:avLst/>
          </a:prstGeom>
        </p:spPr>
        <p:txBody>
          <a:bodyPr anchor="t" rtlCol="false" tIns="0" lIns="0" bIns="0" rIns="0">
            <a:spAutoFit/>
          </a:bodyPr>
          <a:lstStyle/>
          <a:p>
            <a:pPr>
              <a:lnSpc>
                <a:spcPts val="3867"/>
              </a:lnSpc>
            </a:pPr>
            <a:r>
              <a:rPr lang="en-US" sz="2494">
                <a:solidFill>
                  <a:srgbClr val="292D78"/>
                </a:solidFill>
                <a:latin typeface="Roboto Mono Regular Bold"/>
              </a:rPr>
              <a:t>Pull requests are a safe way for merges not be done for any programmer whenever they want, to avoid instability. When a pull request is made, programmers can discuss about the changes and decide if they will proceed with it.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a:off x="0" y="0"/>
            <a:ext cx="18288000" cy="1028700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850600" y="562602"/>
            <a:ext cx="3966795" cy="932197"/>
          </a:xfrm>
          <a:prstGeom prst="rect">
            <a:avLst/>
          </a:prstGeom>
        </p:spPr>
      </p:pic>
      <p:sp>
        <p:nvSpPr>
          <p:cNvPr name="TextBox 4" id="4"/>
          <p:cNvSpPr txBox="true"/>
          <p:nvPr/>
        </p:nvSpPr>
        <p:spPr>
          <a:xfrm rot="0">
            <a:off x="6260050" y="6542426"/>
            <a:ext cx="4121980" cy="1388110"/>
          </a:xfrm>
          <a:prstGeom prst="rect">
            <a:avLst/>
          </a:prstGeom>
        </p:spPr>
        <p:txBody>
          <a:bodyPr anchor="t" rtlCol="false" tIns="0" lIns="0" bIns="0" rIns="0">
            <a:spAutoFit/>
          </a:bodyPr>
          <a:lstStyle/>
          <a:p>
            <a:pPr>
              <a:lnSpc>
                <a:spcPts val="10400"/>
              </a:lnSpc>
            </a:pPr>
            <a:r>
              <a:rPr lang="en-US" sz="10400">
                <a:solidFill>
                  <a:srgbClr val="DF7F00"/>
                </a:solidFill>
                <a:latin typeface="Halant Bold"/>
              </a:rPr>
              <a:t>Part 2:</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a:hlinkClick r:id="rId5"/>
          </p:cNvPr>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1433732" y="3086100"/>
            <a:ext cx="4198776" cy="4114800"/>
          </a:xfrm>
          <a:prstGeom prst="rect">
            <a:avLst/>
          </a:prstGeom>
        </p:spPr>
      </p:pic>
      <p:sp>
        <p:nvSpPr>
          <p:cNvPr name="TextBox 4" id="4"/>
          <p:cNvSpPr txBox="true"/>
          <p:nvPr/>
        </p:nvSpPr>
        <p:spPr>
          <a:xfrm rot="0">
            <a:off x="1128574" y="1409073"/>
            <a:ext cx="1918618"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GitHub</a:t>
            </a:r>
          </a:p>
        </p:txBody>
      </p:sp>
      <p:sp>
        <p:nvSpPr>
          <p:cNvPr name="TextBox 5" id="5"/>
          <p:cNvSpPr txBox="true"/>
          <p:nvPr/>
        </p:nvSpPr>
        <p:spPr>
          <a:xfrm rot="0">
            <a:off x="1324176" y="3179651"/>
            <a:ext cx="7819824" cy="3851498"/>
          </a:xfrm>
          <a:prstGeom prst="rect">
            <a:avLst/>
          </a:prstGeom>
        </p:spPr>
        <p:txBody>
          <a:bodyPr anchor="t" rtlCol="false" tIns="0" lIns="0" bIns="0" rIns="0">
            <a:spAutoFit/>
          </a:bodyPr>
          <a:lstStyle/>
          <a:p>
            <a:pPr marL="538668" indent="-269334" lvl="1">
              <a:lnSpc>
                <a:spcPts val="3867"/>
              </a:lnSpc>
              <a:buFont typeface="Arial"/>
              <a:buChar char="•"/>
            </a:pPr>
            <a:r>
              <a:rPr lang="en-US" sz="2494">
                <a:solidFill>
                  <a:srgbClr val="292D78"/>
                </a:solidFill>
                <a:latin typeface="Roboto Mono Regular Bold"/>
              </a:rPr>
              <a:t>One of the most used git repository remote host</a:t>
            </a:r>
          </a:p>
          <a:p>
            <a:pPr marL="538668" indent="-269334" lvl="1">
              <a:lnSpc>
                <a:spcPts val="3867"/>
              </a:lnSpc>
              <a:buFont typeface="Arial"/>
              <a:buChar char="•"/>
            </a:pPr>
            <a:r>
              <a:rPr lang="en-US" sz="2494">
                <a:solidFill>
                  <a:srgbClr val="292D78"/>
                </a:solidFill>
                <a:latin typeface="Roboto Mono Regular Bold"/>
              </a:rPr>
              <a:t>Works with Git commands</a:t>
            </a:r>
          </a:p>
          <a:p>
            <a:pPr marL="538668" indent="-269334" lvl="1">
              <a:lnSpc>
                <a:spcPts val="3867"/>
              </a:lnSpc>
              <a:buFont typeface="Arial"/>
              <a:buChar char="•"/>
            </a:pPr>
            <a:r>
              <a:rPr lang="en-US" sz="2494">
                <a:solidFill>
                  <a:srgbClr val="292D78"/>
                </a:solidFill>
                <a:latin typeface="Roboto Mono Regular Bold"/>
              </a:rPr>
              <a:t>Upload repositories to the cloud</a:t>
            </a:r>
          </a:p>
          <a:p>
            <a:pPr marL="538668" indent="-269334" lvl="1">
              <a:lnSpc>
                <a:spcPts val="3867"/>
              </a:lnSpc>
              <a:buFont typeface="Arial"/>
              <a:buChar char="•"/>
            </a:pPr>
            <a:r>
              <a:rPr lang="en-US" sz="2494">
                <a:solidFill>
                  <a:srgbClr val="292D78"/>
                </a:solidFill>
                <a:latin typeface="Roboto Mono Regular Bold"/>
              </a:rPr>
              <a:t>Public or private repositories</a:t>
            </a:r>
          </a:p>
          <a:p>
            <a:pPr marL="538668" indent="-269334" lvl="1">
              <a:lnSpc>
                <a:spcPts val="3867"/>
              </a:lnSpc>
              <a:buFont typeface="Arial"/>
              <a:buChar char="•"/>
            </a:pPr>
            <a:r>
              <a:rPr lang="en-US" sz="2494">
                <a:solidFill>
                  <a:srgbClr val="292D78"/>
                </a:solidFill>
                <a:latin typeface="Roboto Mono Regular Bold"/>
              </a:rPr>
              <a:t>Used for many as a portfolio presentation</a:t>
            </a:r>
          </a:p>
          <a:p>
            <a:pPr marL="538668" indent="-269334" lvl="1">
              <a:lnSpc>
                <a:spcPts val="3867"/>
              </a:lnSpc>
              <a:buFont typeface="Arial"/>
              <a:buChar char="•"/>
            </a:pPr>
            <a:r>
              <a:rPr lang="en-US" sz="2494">
                <a:solidFill>
                  <a:srgbClr val="292D78"/>
                </a:solidFill>
                <a:latin typeface="Roboto Mono Regular Bold"/>
              </a:rPr>
              <a:t>Owned by Microsoft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50600" y="562602"/>
            <a:ext cx="3966795" cy="93219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377440" y="1028700"/>
            <a:ext cx="8229600" cy="8229600"/>
          </a:xfrm>
          <a:prstGeom prst="rect">
            <a:avLst/>
          </a:prstGeom>
        </p:spPr>
      </p:pic>
      <p:grpSp>
        <p:nvGrpSpPr>
          <p:cNvPr name="Group 4" id="4"/>
          <p:cNvGrpSpPr/>
          <p:nvPr/>
        </p:nvGrpSpPr>
        <p:grpSpPr>
          <a:xfrm rot="0">
            <a:off x="12128021" y="3128666"/>
            <a:ext cx="5767900" cy="2839980"/>
            <a:chOff x="0" y="0"/>
            <a:chExt cx="7690534" cy="3786640"/>
          </a:xfrm>
        </p:grpSpPr>
        <p:sp>
          <p:nvSpPr>
            <p:cNvPr name="TextBox 5" id="5"/>
            <p:cNvSpPr txBox="true"/>
            <p:nvPr/>
          </p:nvSpPr>
          <p:spPr>
            <a:xfrm rot="0">
              <a:off x="0" y="2967490"/>
              <a:ext cx="7690534" cy="819150"/>
            </a:xfrm>
            <a:prstGeom prst="rect">
              <a:avLst/>
            </a:prstGeom>
          </p:spPr>
          <p:txBody>
            <a:bodyPr anchor="t" rtlCol="false" tIns="0" lIns="0" bIns="0" rIns="0">
              <a:spAutoFit/>
            </a:bodyPr>
            <a:lstStyle/>
            <a:p>
              <a:pPr>
                <a:lnSpc>
                  <a:spcPts val="4320"/>
                </a:lnSpc>
              </a:pPr>
              <a:r>
                <a:rPr lang="en-US" sz="3600">
                  <a:solidFill>
                    <a:srgbClr val="FFF4EE"/>
                  </a:solidFill>
                  <a:latin typeface="29LT Zarid Text"/>
                </a:rPr>
                <a:t>GITHUB DESKTOP</a:t>
              </a:r>
            </a:p>
          </p:txBody>
        </p:sp>
        <p:sp>
          <p:nvSpPr>
            <p:cNvPr name="TextBox 6" id="6"/>
            <p:cNvSpPr txBox="true"/>
            <p:nvPr/>
          </p:nvSpPr>
          <p:spPr>
            <a:xfrm rot="0">
              <a:off x="0" y="190500"/>
              <a:ext cx="7690534" cy="1914313"/>
            </a:xfrm>
            <a:prstGeom prst="rect">
              <a:avLst/>
            </a:prstGeom>
          </p:spPr>
          <p:txBody>
            <a:bodyPr anchor="t" rtlCol="false" tIns="0" lIns="0" bIns="0" rIns="0">
              <a:spAutoFit/>
            </a:bodyPr>
            <a:lstStyle/>
            <a:p>
              <a:pPr>
                <a:lnSpc>
                  <a:spcPts val="10400"/>
                </a:lnSpc>
              </a:pPr>
              <a:r>
                <a:rPr lang="en-US" sz="10400">
                  <a:solidFill>
                    <a:srgbClr val="DF7F00"/>
                  </a:solidFill>
                  <a:latin typeface="Halant Bold"/>
                </a:rPr>
                <a:t>Part 3:</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673608" y="2265485"/>
            <a:ext cx="8372406" cy="5756029"/>
          </a:xfrm>
          <a:prstGeom prst="rect">
            <a:avLst/>
          </a:prstGeom>
        </p:spPr>
      </p:pic>
      <p:sp>
        <p:nvSpPr>
          <p:cNvPr name="TextBox 4" id="4"/>
          <p:cNvSpPr txBox="true"/>
          <p:nvPr/>
        </p:nvSpPr>
        <p:spPr>
          <a:xfrm rot="0">
            <a:off x="1128574" y="1409073"/>
            <a:ext cx="4374133"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GitHub Desktop</a:t>
            </a:r>
          </a:p>
        </p:txBody>
      </p:sp>
      <p:sp>
        <p:nvSpPr>
          <p:cNvPr name="TextBox 5" id="5"/>
          <p:cNvSpPr txBox="true"/>
          <p:nvPr/>
        </p:nvSpPr>
        <p:spPr>
          <a:xfrm rot="0">
            <a:off x="1419983" y="3559625"/>
            <a:ext cx="7253625" cy="2956895"/>
          </a:xfrm>
          <a:prstGeom prst="rect">
            <a:avLst/>
          </a:prstGeom>
        </p:spPr>
        <p:txBody>
          <a:bodyPr anchor="t" rtlCol="false" tIns="0" lIns="0" bIns="0" rIns="0">
            <a:spAutoFit/>
          </a:bodyPr>
          <a:lstStyle/>
          <a:p>
            <a:pPr marL="612468" indent="-306234" lvl="1">
              <a:lnSpc>
                <a:spcPts val="3971"/>
              </a:lnSpc>
              <a:buFont typeface="Arial"/>
              <a:buChar char="•"/>
            </a:pPr>
            <a:r>
              <a:rPr lang="en-US" sz="2836">
                <a:solidFill>
                  <a:srgbClr val="292C78"/>
                </a:solidFill>
                <a:latin typeface="Roboto Mono Regular Bold"/>
              </a:rPr>
              <a:t>GUI implementation of Git</a:t>
            </a:r>
          </a:p>
          <a:p>
            <a:pPr marL="612468" indent="-306234" lvl="1">
              <a:lnSpc>
                <a:spcPts val="3971"/>
              </a:lnSpc>
              <a:buFont typeface="Arial"/>
              <a:buChar char="•"/>
            </a:pPr>
            <a:r>
              <a:rPr lang="en-US" sz="2836">
                <a:solidFill>
                  <a:srgbClr val="292C78"/>
                </a:solidFill>
                <a:latin typeface="Roboto Mono Regular Bold"/>
              </a:rPr>
              <a:t>Does not use command line (no terminal)</a:t>
            </a:r>
          </a:p>
          <a:p>
            <a:pPr marL="612468" indent="-306234" lvl="1">
              <a:lnSpc>
                <a:spcPts val="3971"/>
              </a:lnSpc>
              <a:buFont typeface="Arial"/>
              <a:buChar char="•"/>
            </a:pPr>
            <a:r>
              <a:rPr lang="en-US" sz="2836">
                <a:solidFill>
                  <a:srgbClr val="292C78"/>
                </a:solidFill>
                <a:latin typeface="Roboto Mono Regular Bold"/>
              </a:rPr>
              <a:t>Simple to use</a:t>
            </a:r>
          </a:p>
          <a:p>
            <a:pPr marL="612468" indent="-306234" lvl="1">
              <a:lnSpc>
                <a:spcPts val="3971"/>
              </a:lnSpc>
              <a:buFont typeface="Arial"/>
              <a:buChar char="•"/>
            </a:pPr>
            <a:r>
              <a:rPr lang="en-US" sz="2836">
                <a:solidFill>
                  <a:srgbClr val="292C78"/>
                </a:solidFill>
                <a:latin typeface="Roboto Mono Regular Bold"/>
              </a:rPr>
              <a:t>For new to hardcore users</a:t>
            </a:r>
          </a:p>
          <a:p>
            <a:pPr algn="l" marL="612468" indent="-306234" lvl="1">
              <a:lnSpc>
                <a:spcPts val="3971"/>
              </a:lnSpc>
              <a:buFont typeface="Arial"/>
              <a:buChar char="•"/>
            </a:pPr>
            <a:r>
              <a:rPr lang="en-US" sz="2836">
                <a:solidFill>
                  <a:srgbClr val="292C78"/>
                </a:solidFill>
                <a:latin typeface="Roboto Mono Regular Bold"/>
              </a:rPr>
              <a:t>For Windows and MacOS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50600" y="562602"/>
            <a:ext cx="3966795" cy="932197"/>
          </a:xfrm>
          <a:prstGeom prst="rect">
            <a:avLst/>
          </a:prstGeom>
        </p:spPr>
      </p:pic>
      <p:pic>
        <p:nvPicPr>
          <p:cNvPr name="Picture 3" id="3"/>
          <p:cNvPicPr>
            <a:picLocks noChangeAspect="true"/>
          </p:cNvPicPr>
          <p:nvPr/>
        </p:nvPicPr>
        <p:blipFill>
          <a:blip r:embed="rId3"/>
          <a:srcRect l="24429" t="0" r="0" b="0"/>
          <a:stretch>
            <a:fillRect/>
          </a:stretch>
        </p:blipFill>
        <p:spPr>
          <a:xfrm flipH="false" flipV="false" rot="0">
            <a:off x="0" y="0"/>
            <a:ext cx="11668250" cy="10287000"/>
          </a:xfrm>
          <a:prstGeom prst="rect">
            <a:avLst/>
          </a:prstGeom>
        </p:spPr>
      </p:pic>
      <p:grpSp>
        <p:nvGrpSpPr>
          <p:cNvPr name="Group 4" id="4"/>
          <p:cNvGrpSpPr/>
          <p:nvPr/>
        </p:nvGrpSpPr>
        <p:grpSpPr>
          <a:xfrm rot="0">
            <a:off x="12128021" y="3128666"/>
            <a:ext cx="5767900" cy="2839980"/>
            <a:chOff x="0" y="0"/>
            <a:chExt cx="7690534" cy="3786640"/>
          </a:xfrm>
        </p:grpSpPr>
        <p:sp>
          <p:nvSpPr>
            <p:cNvPr name="TextBox 5" id="5"/>
            <p:cNvSpPr txBox="true"/>
            <p:nvPr/>
          </p:nvSpPr>
          <p:spPr>
            <a:xfrm rot="0">
              <a:off x="0" y="2967490"/>
              <a:ext cx="7690534" cy="819150"/>
            </a:xfrm>
            <a:prstGeom prst="rect">
              <a:avLst/>
            </a:prstGeom>
          </p:spPr>
          <p:txBody>
            <a:bodyPr anchor="t" rtlCol="false" tIns="0" lIns="0" bIns="0" rIns="0">
              <a:spAutoFit/>
            </a:bodyPr>
            <a:lstStyle/>
            <a:p>
              <a:pPr>
                <a:lnSpc>
                  <a:spcPts val="4320"/>
                </a:lnSpc>
              </a:pPr>
              <a:r>
                <a:rPr lang="en-US" sz="3600">
                  <a:solidFill>
                    <a:srgbClr val="FFF4EE"/>
                  </a:solidFill>
                  <a:latin typeface="29LT Zarid Text"/>
                </a:rPr>
                <a:t>PROJECTS SETUP</a:t>
              </a:r>
            </a:p>
          </p:txBody>
        </p:sp>
        <p:sp>
          <p:nvSpPr>
            <p:cNvPr name="TextBox 6" id="6"/>
            <p:cNvSpPr txBox="true"/>
            <p:nvPr/>
          </p:nvSpPr>
          <p:spPr>
            <a:xfrm rot="0">
              <a:off x="0" y="190500"/>
              <a:ext cx="7690534" cy="1914313"/>
            </a:xfrm>
            <a:prstGeom prst="rect">
              <a:avLst/>
            </a:prstGeom>
          </p:spPr>
          <p:txBody>
            <a:bodyPr anchor="t" rtlCol="false" tIns="0" lIns="0" bIns="0" rIns="0">
              <a:spAutoFit/>
            </a:bodyPr>
            <a:lstStyle/>
            <a:p>
              <a:pPr>
                <a:lnSpc>
                  <a:spcPts val="10400"/>
                </a:lnSpc>
              </a:pPr>
              <a:r>
                <a:rPr lang="en-US" sz="10400">
                  <a:solidFill>
                    <a:srgbClr val="DF7F00"/>
                  </a:solidFill>
                  <a:latin typeface="Halant Bold"/>
                </a:rPr>
                <a:t>Part 4:</a:t>
              </a:r>
            </a:p>
          </p:txBody>
        </p:sp>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23832" y="2674785"/>
            <a:ext cx="8082833" cy="697865"/>
            <a:chOff x="0" y="0"/>
            <a:chExt cx="10777111" cy="930487"/>
          </a:xfrm>
        </p:grpSpPr>
        <p:grpSp>
          <p:nvGrpSpPr>
            <p:cNvPr name="Group 3" id="3"/>
            <p:cNvGrpSpPr/>
            <p:nvPr/>
          </p:nvGrpSpPr>
          <p:grpSpPr>
            <a:xfrm rot="0">
              <a:off x="0" y="0"/>
              <a:ext cx="2413000" cy="930487"/>
              <a:chOff x="0" y="0"/>
              <a:chExt cx="9324079" cy="3595496"/>
            </a:xfrm>
          </p:grpSpPr>
          <p:sp>
            <p:nvSpPr>
              <p:cNvPr name="Freeform 4" id="4"/>
              <p:cNvSpPr/>
              <p:nvPr/>
            </p:nvSpPr>
            <p:spPr>
              <a:xfrm>
                <a:off x="0" y="0"/>
                <a:ext cx="9324080" cy="3595496"/>
              </a:xfrm>
              <a:custGeom>
                <a:avLst/>
                <a:gdLst/>
                <a:ahLst/>
                <a:cxnLst/>
                <a:rect r="r" b="b" t="t" l="l"/>
                <a:pathLst>
                  <a:path h="3595496" w="9324080">
                    <a:moveTo>
                      <a:pt x="0" y="0"/>
                    </a:moveTo>
                    <a:lnTo>
                      <a:pt x="0" y="3595496"/>
                    </a:lnTo>
                    <a:lnTo>
                      <a:pt x="9324080" y="3595496"/>
                    </a:lnTo>
                    <a:lnTo>
                      <a:pt x="9324080" y="0"/>
                    </a:lnTo>
                    <a:lnTo>
                      <a:pt x="0" y="0"/>
                    </a:lnTo>
                    <a:close/>
                    <a:moveTo>
                      <a:pt x="9263119" y="3534536"/>
                    </a:moveTo>
                    <a:lnTo>
                      <a:pt x="59690" y="3534536"/>
                    </a:lnTo>
                    <a:lnTo>
                      <a:pt x="59690" y="59690"/>
                    </a:lnTo>
                    <a:lnTo>
                      <a:pt x="9263119" y="59690"/>
                    </a:lnTo>
                    <a:lnTo>
                      <a:pt x="9263119" y="3534536"/>
                    </a:lnTo>
                    <a:close/>
                  </a:path>
                </a:pathLst>
              </a:custGeom>
              <a:solidFill>
                <a:srgbClr val="FF66C4"/>
              </a:solidFill>
            </p:spPr>
          </p:sp>
        </p:grpSp>
        <p:sp>
          <p:nvSpPr>
            <p:cNvPr name="TextBox 5" id="5"/>
            <p:cNvSpPr txBox="true"/>
            <p:nvPr/>
          </p:nvSpPr>
          <p:spPr>
            <a:xfrm rot="0">
              <a:off x="389742" y="175260"/>
              <a:ext cx="1633517" cy="540052"/>
            </a:xfrm>
            <a:prstGeom prst="rect">
              <a:avLst/>
            </a:prstGeom>
          </p:spPr>
          <p:txBody>
            <a:bodyPr anchor="t" rtlCol="false" tIns="0" lIns="0" bIns="0" rIns="0">
              <a:spAutoFit/>
            </a:bodyPr>
            <a:lstStyle/>
            <a:p>
              <a:pPr marL="0" indent="0" lvl="0">
                <a:lnSpc>
                  <a:spcPts val="3250"/>
                </a:lnSpc>
              </a:pPr>
              <a:r>
                <a:rPr lang="en-US" spc="-75" sz="2500">
                  <a:solidFill>
                    <a:srgbClr val="292D78"/>
                  </a:solidFill>
                  <a:latin typeface="Public Sans Bold"/>
                </a:rPr>
                <a:t>Part 1:</a:t>
              </a:r>
            </a:p>
          </p:txBody>
        </p:sp>
        <p:sp>
          <p:nvSpPr>
            <p:cNvPr name="AutoShape 6" id="6"/>
            <p:cNvSpPr/>
            <p:nvPr/>
          </p:nvSpPr>
          <p:spPr>
            <a:xfrm rot="0">
              <a:off x="2891241" y="458714"/>
              <a:ext cx="1338103" cy="13059"/>
            </a:xfrm>
            <a:prstGeom prst="rect">
              <a:avLst/>
            </a:prstGeom>
            <a:solidFill>
              <a:srgbClr val="FF66C4"/>
            </a:solidFill>
          </p:spPr>
        </p:sp>
        <p:sp>
          <p:nvSpPr>
            <p:cNvPr name="TextBox 7" id="7"/>
            <p:cNvSpPr txBox="true"/>
            <p:nvPr/>
          </p:nvSpPr>
          <p:spPr>
            <a:xfrm rot="0">
              <a:off x="4707584" y="115782"/>
              <a:ext cx="6069527" cy="632248"/>
            </a:xfrm>
            <a:prstGeom prst="rect">
              <a:avLst/>
            </a:prstGeom>
          </p:spPr>
          <p:txBody>
            <a:bodyPr anchor="t" rtlCol="false" tIns="0" lIns="0" bIns="0" rIns="0">
              <a:spAutoFit/>
            </a:bodyPr>
            <a:lstStyle/>
            <a:p>
              <a:pPr>
                <a:lnSpc>
                  <a:spcPts val="3919"/>
                </a:lnSpc>
                <a:spcBef>
                  <a:spcPct val="0"/>
                </a:spcBef>
              </a:pPr>
              <a:r>
                <a:rPr lang="en-US" sz="2800">
                  <a:solidFill>
                    <a:srgbClr val="292D78"/>
                  </a:solidFill>
                  <a:latin typeface="Public Sans"/>
                </a:rPr>
                <a:t>Git</a:t>
              </a:r>
            </a:p>
          </p:txBody>
        </p:sp>
      </p:grpSp>
      <p:grpSp>
        <p:nvGrpSpPr>
          <p:cNvPr name="Group 8" id="8"/>
          <p:cNvGrpSpPr/>
          <p:nvPr/>
        </p:nvGrpSpPr>
        <p:grpSpPr>
          <a:xfrm rot="0">
            <a:off x="8723832" y="4087973"/>
            <a:ext cx="8082833" cy="697865"/>
            <a:chOff x="0" y="0"/>
            <a:chExt cx="10777111" cy="930487"/>
          </a:xfrm>
        </p:grpSpPr>
        <p:grpSp>
          <p:nvGrpSpPr>
            <p:cNvPr name="Group 9" id="9"/>
            <p:cNvGrpSpPr/>
            <p:nvPr/>
          </p:nvGrpSpPr>
          <p:grpSpPr>
            <a:xfrm rot="0">
              <a:off x="0" y="0"/>
              <a:ext cx="2413000" cy="930487"/>
              <a:chOff x="0" y="0"/>
              <a:chExt cx="9324079" cy="3595496"/>
            </a:xfrm>
          </p:grpSpPr>
          <p:sp>
            <p:nvSpPr>
              <p:cNvPr name="Freeform 10" id="10"/>
              <p:cNvSpPr/>
              <p:nvPr/>
            </p:nvSpPr>
            <p:spPr>
              <a:xfrm>
                <a:off x="0" y="0"/>
                <a:ext cx="9324080" cy="3595496"/>
              </a:xfrm>
              <a:custGeom>
                <a:avLst/>
                <a:gdLst/>
                <a:ahLst/>
                <a:cxnLst/>
                <a:rect r="r" b="b" t="t" l="l"/>
                <a:pathLst>
                  <a:path h="3595496" w="9324080">
                    <a:moveTo>
                      <a:pt x="0" y="0"/>
                    </a:moveTo>
                    <a:lnTo>
                      <a:pt x="0" y="3595496"/>
                    </a:lnTo>
                    <a:lnTo>
                      <a:pt x="9324080" y="3595496"/>
                    </a:lnTo>
                    <a:lnTo>
                      <a:pt x="9324080" y="0"/>
                    </a:lnTo>
                    <a:lnTo>
                      <a:pt x="0" y="0"/>
                    </a:lnTo>
                    <a:close/>
                    <a:moveTo>
                      <a:pt x="9263119" y="3534536"/>
                    </a:moveTo>
                    <a:lnTo>
                      <a:pt x="59690" y="3534536"/>
                    </a:lnTo>
                    <a:lnTo>
                      <a:pt x="59690" y="59690"/>
                    </a:lnTo>
                    <a:lnTo>
                      <a:pt x="9263119" y="59690"/>
                    </a:lnTo>
                    <a:lnTo>
                      <a:pt x="9263119" y="3534536"/>
                    </a:lnTo>
                    <a:close/>
                  </a:path>
                </a:pathLst>
              </a:custGeom>
              <a:solidFill>
                <a:srgbClr val="FF66C4"/>
              </a:solidFill>
            </p:spPr>
          </p:sp>
        </p:grpSp>
        <p:sp>
          <p:nvSpPr>
            <p:cNvPr name="TextBox 11" id="11"/>
            <p:cNvSpPr txBox="true"/>
            <p:nvPr/>
          </p:nvSpPr>
          <p:spPr>
            <a:xfrm rot="0">
              <a:off x="389742" y="175260"/>
              <a:ext cx="1633517" cy="540052"/>
            </a:xfrm>
            <a:prstGeom prst="rect">
              <a:avLst/>
            </a:prstGeom>
          </p:spPr>
          <p:txBody>
            <a:bodyPr anchor="t" rtlCol="false" tIns="0" lIns="0" bIns="0" rIns="0">
              <a:spAutoFit/>
            </a:bodyPr>
            <a:lstStyle/>
            <a:p>
              <a:pPr marL="0" indent="0" lvl="0">
                <a:lnSpc>
                  <a:spcPts val="3250"/>
                </a:lnSpc>
              </a:pPr>
              <a:r>
                <a:rPr lang="en-US" spc="-75" sz="2500">
                  <a:solidFill>
                    <a:srgbClr val="282C78"/>
                  </a:solidFill>
                  <a:latin typeface="Public Sans Bold"/>
                </a:rPr>
                <a:t>Part 2:</a:t>
              </a:r>
            </a:p>
          </p:txBody>
        </p:sp>
        <p:sp>
          <p:nvSpPr>
            <p:cNvPr name="AutoShape 12" id="12"/>
            <p:cNvSpPr/>
            <p:nvPr/>
          </p:nvSpPr>
          <p:spPr>
            <a:xfrm rot="0">
              <a:off x="2891241" y="458714"/>
              <a:ext cx="1338103" cy="13059"/>
            </a:xfrm>
            <a:prstGeom prst="rect">
              <a:avLst/>
            </a:prstGeom>
            <a:solidFill>
              <a:srgbClr val="FF66C4"/>
            </a:solidFill>
          </p:spPr>
        </p:sp>
        <p:sp>
          <p:nvSpPr>
            <p:cNvPr name="TextBox 13" id="13"/>
            <p:cNvSpPr txBox="true"/>
            <p:nvPr/>
          </p:nvSpPr>
          <p:spPr>
            <a:xfrm rot="0">
              <a:off x="4707584" y="115782"/>
              <a:ext cx="6069527" cy="632248"/>
            </a:xfrm>
            <a:prstGeom prst="rect">
              <a:avLst/>
            </a:prstGeom>
          </p:spPr>
          <p:txBody>
            <a:bodyPr anchor="t" rtlCol="false" tIns="0" lIns="0" bIns="0" rIns="0">
              <a:spAutoFit/>
            </a:bodyPr>
            <a:lstStyle/>
            <a:p>
              <a:pPr>
                <a:lnSpc>
                  <a:spcPts val="3919"/>
                </a:lnSpc>
                <a:spcBef>
                  <a:spcPct val="0"/>
                </a:spcBef>
              </a:pPr>
              <a:r>
                <a:rPr lang="en-US" sz="2800">
                  <a:solidFill>
                    <a:srgbClr val="282C78"/>
                  </a:solidFill>
                  <a:latin typeface="Public Sans"/>
                </a:rPr>
                <a:t>GitHub</a:t>
              </a:r>
            </a:p>
          </p:txBody>
        </p:sp>
      </p:grpSp>
      <p:grpSp>
        <p:nvGrpSpPr>
          <p:cNvPr name="Group 14" id="14"/>
          <p:cNvGrpSpPr/>
          <p:nvPr/>
        </p:nvGrpSpPr>
        <p:grpSpPr>
          <a:xfrm rot="0">
            <a:off x="8723832" y="5501162"/>
            <a:ext cx="8082833" cy="697865"/>
            <a:chOff x="0" y="0"/>
            <a:chExt cx="10777111" cy="930487"/>
          </a:xfrm>
        </p:grpSpPr>
        <p:grpSp>
          <p:nvGrpSpPr>
            <p:cNvPr name="Group 15" id="15"/>
            <p:cNvGrpSpPr/>
            <p:nvPr/>
          </p:nvGrpSpPr>
          <p:grpSpPr>
            <a:xfrm rot="0">
              <a:off x="0" y="0"/>
              <a:ext cx="2413000" cy="930487"/>
              <a:chOff x="0" y="0"/>
              <a:chExt cx="9324079" cy="3595496"/>
            </a:xfrm>
          </p:grpSpPr>
          <p:sp>
            <p:nvSpPr>
              <p:cNvPr name="Freeform 16" id="16"/>
              <p:cNvSpPr/>
              <p:nvPr/>
            </p:nvSpPr>
            <p:spPr>
              <a:xfrm>
                <a:off x="0" y="0"/>
                <a:ext cx="9324080" cy="3595496"/>
              </a:xfrm>
              <a:custGeom>
                <a:avLst/>
                <a:gdLst/>
                <a:ahLst/>
                <a:cxnLst/>
                <a:rect r="r" b="b" t="t" l="l"/>
                <a:pathLst>
                  <a:path h="3595496" w="9324080">
                    <a:moveTo>
                      <a:pt x="0" y="0"/>
                    </a:moveTo>
                    <a:lnTo>
                      <a:pt x="0" y="3595496"/>
                    </a:lnTo>
                    <a:lnTo>
                      <a:pt x="9324080" y="3595496"/>
                    </a:lnTo>
                    <a:lnTo>
                      <a:pt x="9324080" y="0"/>
                    </a:lnTo>
                    <a:lnTo>
                      <a:pt x="0" y="0"/>
                    </a:lnTo>
                    <a:close/>
                    <a:moveTo>
                      <a:pt x="9263119" y="3534536"/>
                    </a:moveTo>
                    <a:lnTo>
                      <a:pt x="59690" y="3534536"/>
                    </a:lnTo>
                    <a:lnTo>
                      <a:pt x="59690" y="59690"/>
                    </a:lnTo>
                    <a:lnTo>
                      <a:pt x="9263119" y="59690"/>
                    </a:lnTo>
                    <a:lnTo>
                      <a:pt x="9263119" y="3534536"/>
                    </a:lnTo>
                    <a:close/>
                  </a:path>
                </a:pathLst>
              </a:custGeom>
              <a:solidFill>
                <a:srgbClr val="FF66C4"/>
              </a:solidFill>
            </p:spPr>
          </p:sp>
        </p:grpSp>
        <p:sp>
          <p:nvSpPr>
            <p:cNvPr name="TextBox 17" id="17"/>
            <p:cNvSpPr txBox="true"/>
            <p:nvPr/>
          </p:nvSpPr>
          <p:spPr>
            <a:xfrm rot="0">
              <a:off x="389742" y="175260"/>
              <a:ext cx="1633517" cy="540052"/>
            </a:xfrm>
            <a:prstGeom prst="rect">
              <a:avLst/>
            </a:prstGeom>
          </p:spPr>
          <p:txBody>
            <a:bodyPr anchor="t" rtlCol="false" tIns="0" lIns="0" bIns="0" rIns="0">
              <a:spAutoFit/>
            </a:bodyPr>
            <a:lstStyle/>
            <a:p>
              <a:pPr marL="0" indent="0" lvl="0">
                <a:lnSpc>
                  <a:spcPts val="3250"/>
                </a:lnSpc>
              </a:pPr>
              <a:r>
                <a:rPr lang="en-US" spc="-75" sz="2500">
                  <a:solidFill>
                    <a:srgbClr val="282C78"/>
                  </a:solidFill>
                  <a:latin typeface="Public Sans Bold"/>
                </a:rPr>
                <a:t>Part 3:</a:t>
              </a:r>
            </a:p>
          </p:txBody>
        </p:sp>
        <p:sp>
          <p:nvSpPr>
            <p:cNvPr name="AutoShape 18" id="18"/>
            <p:cNvSpPr/>
            <p:nvPr/>
          </p:nvSpPr>
          <p:spPr>
            <a:xfrm rot="0">
              <a:off x="2891241" y="458714"/>
              <a:ext cx="1338103" cy="13059"/>
            </a:xfrm>
            <a:prstGeom prst="rect">
              <a:avLst/>
            </a:prstGeom>
            <a:solidFill>
              <a:srgbClr val="FF66C4"/>
            </a:solidFill>
          </p:spPr>
        </p:sp>
        <p:sp>
          <p:nvSpPr>
            <p:cNvPr name="TextBox 19" id="19"/>
            <p:cNvSpPr txBox="true"/>
            <p:nvPr/>
          </p:nvSpPr>
          <p:spPr>
            <a:xfrm rot="0">
              <a:off x="4707584" y="115782"/>
              <a:ext cx="6069527" cy="632248"/>
            </a:xfrm>
            <a:prstGeom prst="rect">
              <a:avLst/>
            </a:prstGeom>
          </p:spPr>
          <p:txBody>
            <a:bodyPr anchor="t" rtlCol="false" tIns="0" lIns="0" bIns="0" rIns="0">
              <a:spAutoFit/>
            </a:bodyPr>
            <a:lstStyle/>
            <a:p>
              <a:pPr>
                <a:lnSpc>
                  <a:spcPts val="3919"/>
                </a:lnSpc>
                <a:spcBef>
                  <a:spcPct val="0"/>
                </a:spcBef>
              </a:pPr>
              <a:r>
                <a:rPr lang="en-US" sz="2800">
                  <a:solidFill>
                    <a:srgbClr val="282C78"/>
                  </a:solidFill>
                  <a:latin typeface="Public Sans"/>
                </a:rPr>
                <a:t>GitHub Desktop</a:t>
              </a:r>
            </a:p>
          </p:txBody>
        </p:sp>
      </p:grpSp>
      <p:pic>
        <p:nvPicPr>
          <p:cNvPr name="Picture 20" id="20"/>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21" id="2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028700" y="2674785"/>
            <a:ext cx="1920240" cy="2743200"/>
          </a:xfrm>
          <a:prstGeom prst="rect">
            <a:avLst/>
          </a:prstGeom>
        </p:spPr>
      </p:pic>
      <p:sp>
        <p:nvSpPr>
          <p:cNvPr name="TextBox 22" id="22"/>
          <p:cNvSpPr txBox="true"/>
          <p:nvPr/>
        </p:nvSpPr>
        <p:spPr>
          <a:xfrm rot="0">
            <a:off x="3138585" y="2665260"/>
            <a:ext cx="5232677" cy="2752725"/>
          </a:xfrm>
          <a:prstGeom prst="rect">
            <a:avLst/>
          </a:prstGeom>
        </p:spPr>
        <p:txBody>
          <a:bodyPr anchor="t" rtlCol="false" tIns="0" lIns="0" bIns="0" rIns="0">
            <a:spAutoFit/>
          </a:bodyPr>
          <a:lstStyle/>
          <a:p>
            <a:pPr marL="0" indent="0" lvl="0">
              <a:lnSpc>
                <a:spcPts val="10800"/>
              </a:lnSpc>
            </a:pPr>
            <a:r>
              <a:rPr lang="en-US" spc="-270" sz="9000">
                <a:solidFill>
                  <a:srgbClr val="DF7F00"/>
                </a:solidFill>
                <a:latin typeface="Public Sans Bold"/>
              </a:rPr>
              <a:t>Today's Agenda</a:t>
            </a:r>
          </a:p>
        </p:txBody>
      </p:sp>
      <p:grpSp>
        <p:nvGrpSpPr>
          <p:cNvPr name="Group 23" id="23"/>
          <p:cNvGrpSpPr/>
          <p:nvPr/>
        </p:nvGrpSpPr>
        <p:grpSpPr>
          <a:xfrm rot="0">
            <a:off x="8723832" y="6807281"/>
            <a:ext cx="8082833" cy="697865"/>
            <a:chOff x="0" y="0"/>
            <a:chExt cx="10777111" cy="930487"/>
          </a:xfrm>
        </p:grpSpPr>
        <p:grpSp>
          <p:nvGrpSpPr>
            <p:cNvPr name="Group 24" id="24"/>
            <p:cNvGrpSpPr/>
            <p:nvPr/>
          </p:nvGrpSpPr>
          <p:grpSpPr>
            <a:xfrm rot="0">
              <a:off x="0" y="0"/>
              <a:ext cx="2413000" cy="930487"/>
              <a:chOff x="0" y="0"/>
              <a:chExt cx="9324079" cy="3595496"/>
            </a:xfrm>
          </p:grpSpPr>
          <p:sp>
            <p:nvSpPr>
              <p:cNvPr name="Freeform 25" id="25"/>
              <p:cNvSpPr/>
              <p:nvPr/>
            </p:nvSpPr>
            <p:spPr>
              <a:xfrm>
                <a:off x="0" y="0"/>
                <a:ext cx="9324080" cy="3595496"/>
              </a:xfrm>
              <a:custGeom>
                <a:avLst/>
                <a:gdLst/>
                <a:ahLst/>
                <a:cxnLst/>
                <a:rect r="r" b="b" t="t" l="l"/>
                <a:pathLst>
                  <a:path h="3595496" w="9324080">
                    <a:moveTo>
                      <a:pt x="0" y="0"/>
                    </a:moveTo>
                    <a:lnTo>
                      <a:pt x="0" y="3595496"/>
                    </a:lnTo>
                    <a:lnTo>
                      <a:pt x="9324080" y="3595496"/>
                    </a:lnTo>
                    <a:lnTo>
                      <a:pt x="9324080" y="0"/>
                    </a:lnTo>
                    <a:lnTo>
                      <a:pt x="0" y="0"/>
                    </a:lnTo>
                    <a:close/>
                    <a:moveTo>
                      <a:pt x="9263119" y="3534536"/>
                    </a:moveTo>
                    <a:lnTo>
                      <a:pt x="59690" y="3534536"/>
                    </a:lnTo>
                    <a:lnTo>
                      <a:pt x="59690" y="59690"/>
                    </a:lnTo>
                    <a:lnTo>
                      <a:pt x="9263119" y="59690"/>
                    </a:lnTo>
                    <a:lnTo>
                      <a:pt x="9263119" y="3534536"/>
                    </a:lnTo>
                    <a:close/>
                  </a:path>
                </a:pathLst>
              </a:custGeom>
              <a:solidFill>
                <a:srgbClr val="FF66C4"/>
              </a:solidFill>
            </p:spPr>
          </p:sp>
        </p:grpSp>
        <p:sp>
          <p:nvSpPr>
            <p:cNvPr name="TextBox 26" id="26"/>
            <p:cNvSpPr txBox="true"/>
            <p:nvPr/>
          </p:nvSpPr>
          <p:spPr>
            <a:xfrm rot="0">
              <a:off x="389742" y="175260"/>
              <a:ext cx="1633517" cy="541867"/>
            </a:xfrm>
            <a:prstGeom prst="rect">
              <a:avLst/>
            </a:prstGeom>
          </p:spPr>
          <p:txBody>
            <a:bodyPr anchor="t" rtlCol="false" tIns="0" lIns="0" bIns="0" rIns="0">
              <a:spAutoFit/>
            </a:bodyPr>
            <a:lstStyle/>
            <a:p>
              <a:pPr marL="0" indent="0" lvl="0">
                <a:lnSpc>
                  <a:spcPts val="3250"/>
                </a:lnSpc>
              </a:pPr>
              <a:r>
                <a:rPr lang="en-US" spc="-75" sz="2500">
                  <a:solidFill>
                    <a:srgbClr val="282C78"/>
                  </a:solidFill>
                  <a:latin typeface="Public Sans Bold"/>
                </a:rPr>
                <a:t>Part 4:</a:t>
              </a:r>
            </a:p>
          </p:txBody>
        </p:sp>
        <p:sp>
          <p:nvSpPr>
            <p:cNvPr name="AutoShape 27" id="27"/>
            <p:cNvSpPr/>
            <p:nvPr/>
          </p:nvSpPr>
          <p:spPr>
            <a:xfrm rot="0">
              <a:off x="2891241" y="458714"/>
              <a:ext cx="1338103" cy="13059"/>
            </a:xfrm>
            <a:prstGeom prst="rect">
              <a:avLst/>
            </a:prstGeom>
            <a:solidFill>
              <a:srgbClr val="FF66C4"/>
            </a:solidFill>
          </p:spPr>
        </p:sp>
        <p:sp>
          <p:nvSpPr>
            <p:cNvPr name="TextBox 28" id="28"/>
            <p:cNvSpPr txBox="true"/>
            <p:nvPr/>
          </p:nvSpPr>
          <p:spPr>
            <a:xfrm rot="0">
              <a:off x="4707584" y="115782"/>
              <a:ext cx="6069527" cy="632248"/>
            </a:xfrm>
            <a:prstGeom prst="rect">
              <a:avLst/>
            </a:prstGeom>
          </p:spPr>
          <p:txBody>
            <a:bodyPr anchor="t" rtlCol="false" tIns="0" lIns="0" bIns="0" rIns="0">
              <a:spAutoFit/>
            </a:bodyPr>
            <a:lstStyle/>
            <a:p>
              <a:pPr>
                <a:lnSpc>
                  <a:spcPts val="3919"/>
                </a:lnSpc>
                <a:spcBef>
                  <a:spcPct val="0"/>
                </a:spcBef>
              </a:pPr>
              <a:r>
                <a:rPr lang="en-US" sz="2800">
                  <a:solidFill>
                    <a:srgbClr val="282C78"/>
                  </a:solidFill>
                  <a:latin typeface="Public Sans"/>
                </a:rPr>
                <a:t>Projects Setup</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50600" y="562602"/>
            <a:ext cx="3966795" cy="932197"/>
          </a:xfrm>
          <a:prstGeom prst="rect">
            <a:avLst/>
          </a:prstGeom>
        </p:spPr>
      </p:pic>
      <p:pic>
        <p:nvPicPr>
          <p:cNvPr name="Picture 3" id="3"/>
          <p:cNvPicPr>
            <a:picLocks noChangeAspect="true"/>
          </p:cNvPicPr>
          <p:nvPr/>
        </p:nvPicPr>
        <p:blipFill>
          <a:blip r:embed="rId3"/>
          <a:srcRect l="14283" t="0" r="10124" b="0"/>
          <a:stretch>
            <a:fillRect/>
          </a:stretch>
        </p:blipFill>
        <p:spPr>
          <a:xfrm flipH="false" flipV="false" rot="0">
            <a:off x="0" y="0"/>
            <a:ext cx="11649636" cy="10287000"/>
          </a:xfrm>
          <a:prstGeom prst="rect">
            <a:avLst/>
          </a:prstGeom>
        </p:spPr>
      </p:pic>
      <p:grpSp>
        <p:nvGrpSpPr>
          <p:cNvPr name="Group 4" id="4"/>
          <p:cNvGrpSpPr/>
          <p:nvPr/>
        </p:nvGrpSpPr>
        <p:grpSpPr>
          <a:xfrm rot="0">
            <a:off x="12128021" y="3128666"/>
            <a:ext cx="5767900" cy="2842702"/>
            <a:chOff x="0" y="0"/>
            <a:chExt cx="7690534" cy="3790269"/>
          </a:xfrm>
        </p:grpSpPr>
        <p:sp>
          <p:nvSpPr>
            <p:cNvPr name="TextBox 5" id="5"/>
            <p:cNvSpPr txBox="true"/>
            <p:nvPr/>
          </p:nvSpPr>
          <p:spPr>
            <a:xfrm rot="0">
              <a:off x="0" y="2971119"/>
              <a:ext cx="7690534" cy="819150"/>
            </a:xfrm>
            <a:prstGeom prst="rect">
              <a:avLst/>
            </a:prstGeom>
          </p:spPr>
          <p:txBody>
            <a:bodyPr anchor="t" rtlCol="false" tIns="0" lIns="0" bIns="0" rIns="0">
              <a:spAutoFit/>
            </a:bodyPr>
            <a:lstStyle/>
            <a:p>
              <a:pPr>
                <a:lnSpc>
                  <a:spcPts val="4320"/>
                </a:lnSpc>
              </a:pPr>
              <a:r>
                <a:rPr lang="en-US" sz="3600">
                  <a:solidFill>
                    <a:srgbClr val="FFF4EE"/>
                  </a:solidFill>
                  <a:latin typeface="29LT Zarid Text"/>
                </a:rPr>
                <a:t>GIT</a:t>
              </a:r>
            </a:p>
          </p:txBody>
        </p:sp>
        <p:sp>
          <p:nvSpPr>
            <p:cNvPr name="TextBox 6" id="6"/>
            <p:cNvSpPr txBox="true"/>
            <p:nvPr/>
          </p:nvSpPr>
          <p:spPr>
            <a:xfrm rot="0">
              <a:off x="0" y="190500"/>
              <a:ext cx="7690534" cy="1917942"/>
            </a:xfrm>
            <a:prstGeom prst="rect">
              <a:avLst/>
            </a:prstGeom>
          </p:spPr>
          <p:txBody>
            <a:bodyPr anchor="t" rtlCol="false" tIns="0" lIns="0" bIns="0" rIns="0">
              <a:spAutoFit/>
            </a:bodyPr>
            <a:lstStyle/>
            <a:p>
              <a:pPr>
                <a:lnSpc>
                  <a:spcPts val="10400"/>
                </a:lnSpc>
              </a:pPr>
              <a:r>
                <a:rPr lang="en-US" sz="10400">
                  <a:solidFill>
                    <a:srgbClr val="DF7F00"/>
                  </a:solidFill>
                  <a:latin typeface="Halant Bold"/>
                </a:rPr>
                <a:t>Part 1:</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sp>
        <p:nvSpPr>
          <p:cNvPr name="TextBox 3" id="3"/>
          <p:cNvSpPr txBox="true"/>
          <p:nvPr/>
        </p:nvSpPr>
        <p:spPr>
          <a:xfrm rot="0">
            <a:off x="1297863" y="3044432"/>
            <a:ext cx="13508730" cy="4823048"/>
          </a:xfrm>
          <a:prstGeom prst="rect">
            <a:avLst/>
          </a:prstGeom>
        </p:spPr>
        <p:txBody>
          <a:bodyPr anchor="t" rtlCol="false" tIns="0" lIns="0" bIns="0" rIns="0">
            <a:spAutoFit/>
          </a:bodyPr>
          <a:lstStyle/>
          <a:p>
            <a:pPr>
              <a:lnSpc>
                <a:spcPts val="3867"/>
              </a:lnSpc>
            </a:pPr>
            <a:r>
              <a:rPr lang="en-US" sz="2494">
                <a:solidFill>
                  <a:srgbClr val="292D78"/>
                </a:solidFill>
                <a:latin typeface="Roboto Mono Regular Bold"/>
              </a:rPr>
              <a:t>Git is a software used for tracking changes in any set of files that are stored locally or remotely. This type of software is also called "version control system". It is widely used among programmers to work collaboratively when developing source code.</a:t>
            </a:r>
          </a:p>
          <a:p>
            <a:pPr>
              <a:lnSpc>
                <a:spcPts val="3867"/>
              </a:lnSpc>
            </a:pPr>
          </a:p>
          <a:p>
            <a:pPr>
              <a:lnSpc>
                <a:spcPts val="3867"/>
              </a:lnSpc>
            </a:pPr>
            <a:r>
              <a:rPr lang="en-US" sz="2494">
                <a:solidFill>
                  <a:srgbClr val="292D78"/>
                </a:solidFill>
                <a:latin typeface="Roboto Mono Regular Bold"/>
              </a:rPr>
              <a:t>Git is the most commonly used version control system and is used for:</a:t>
            </a:r>
          </a:p>
          <a:p>
            <a:pPr>
              <a:lnSpc>
                <a:spcPts val="3867"/>
              </a:lnSpc>
            </a:pPr>
          </a:p>
          <a:p>
            <a:pPr marL="538668" indent="-269334" lvl="1">
              <a:lnSpc>
                <a:spcPts val="3867"/>
              </a:lnSpc>
              <a:buFont typeface="Arial"/>
              <a:buChar char="•"/>
            </a:pPr>
            <a:r>
              <a:rPr lang="en-US" sz="2494">
                <a:solidFill>
                  <a:srgbClr val="292D78"/>
                </a:solidFill>
                <a:latin typeface="Roboto Mono Regular Bold"/>
              </a:rPr>
              <a:t>Tracking changes in a file</a:t>
            </a:r>
          </a:p>
          <a:p>
            <a:pPr marL="538668" indent="-269334" lvl="1">
              <a:lnSpc>
                <a:spcPts val="3867"/>
              </a:lnSpc>
              <a:buFont typeface="Arial"/>
              <a:buChar char="•"/>
            </a:pPr>
            <a:r>
              <a:rPr lang="en-US" sz="2494">
                <a:solidFill>
                  <a:srgbClr val="292D78"/>
                </a:solidFill>
                <a:latin typeface="Roboto Mono Regular Bold"/>
              </a:rPr>
              <a:t>Reverting the changes to a specific previous version</a:t>
            </a:r>
          </a:p>
          <a:p>
            <a:pPr marL="538668" indent="-269334" lvl="1">
              <a:lnSpc>
                <a:spcPts val="3867"/>
              </a:lnSpc>
              <a:buFont typeface="Arial"/>
              <a:buChar char="•"/>
            </a:pPr>
            <a:r>
              <a:rPr lang="en-US" sz="2494">
                <a:solidFill>
                  <a:srgbClr val="292D78"/>
                </a:solidFill>
                <a:latin typeface="Roboto Mono Regular Bold"/>
              </a:rPr>
              <a:t>Collaboration among multiple users</a:t>
            </a:r>
          </a:p>
        </p:txBody>
      </p:sp>
      <p:sp>
        <p:nvSpPr>
          <p:cNvPr name="TextBox 4" id="4"/>
          <p:cNvSpPr txBox="true"/>
          <p:nvPr/>
        </p:nvSpPr>
        <p:spPr>
          <a:xfrm rot="0">
            <a:off x="1128574" y="1409073"/>
            <a:ext cx="817885"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2211757" y="3711985"/>
            <a:ext cx="13864487" cy="2863030"/>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3843554" y="562602"/>
            <a:ext cx="3973841" cy="932197"/>
          </a:xfrm>
          <a:prstGeom prst="rect">
            <a:avLst/>
          </a:prstGeom>
        </p:spPr>
      </p:pic>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247637" y="2365224"/>
            <a:ext cx="11792726" cy="6042554"/>
          </a:xfrm>
          <a:prstGeom prst="rect">
            <a:avLst/>
          </a:prstGeom>
        </p:spPr>
      </p:pic>
      <p:sp>
        <p:nvSpPr>
          <p:cNvPr name="TextBox 4" id="4"/>
          <p:cNvSpPr txBox="true"/>
          <p:nvPr/>
        </p:nvSpPr>
        <p:spPr>
          <a:xfrm rot="0">
            <a:off x="1128574" y="1409073"/>
            <a:ext cx="817885"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srcRect l="0" t="0" r="0" b="8508"/>
          <a:stretch>
            <a:fillRect/>
          </a:stretch>
        </p:blipFill>
        <p:spPr>
          <a:xfrm flipH="false" flipV="false" rot="0">
            <a:off x="4173332" y="2098048"/>
            <a:ext cx="9941336" cy="4790269"/>
          </a:xfrm>
          <a:prstGeom prst="rect">
            <a:avLst/>
          </a:prstGeom>
        </p:spPr>
      </p:pic>
      <p:sp>
        <p:nvSpPr>
          <p:cNvPr name="TextBox 4" id="4"/>
          <p:cNvSpPr txBox="true"/>
          <p:nvPr/>
        </p:nvSpPr>
        <p:spPr>
          <a:xfrm rot="0">
            <a:off x="1128574" y="1409073"/>
            <a:ext cx="817885"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a:t>
            </a:r>
          </a:p>
        </p:txBody>
      </p:sp>
      <p:sp>
        <p:nvSpPr>
          <p:cNvPr name="TextBox 5" id="5"/>
          <p:cNvSpPr txBox="true"/>
          <p:nvPr/>
        </p:nvSpPr>
        <p:spPr>
          <a:xfrm rot="0">
            <a:off x="4173332" y="6953867"/>
            <a:ext cx="9941336" cy="1422623"/>
          </a:xfrm>
          <a:prstGeom prst="rect">
            <a:avLst/>
          </a:prstGeom>
        </p:spPr>
        <p:txBody>
          <a:bodyPr anchor="t" rtlCol="false" tIns="0" lIns="0" bIns="0" rIns="0">
            <a:spAutoFit/>
          </a:bodyPr>
          <a:lstStyle/>
          <a:p>
            <a:pPr>
              <a:lnSpc>
                <a:spcPts val="3867"/>
              </a:lnSpc>
            </a:pPr>
            <a:r>
              <a:rPr lang="en-US" sz="2494">
                <a:solidFill>
                  <a:srgbClr val="292D78"/>
                </a:solidFill>
                <a:latin typeface="Roboto Mono Regular Bold"/>
              </a:rPr>
              <a:t>The most common way to use git locally is with command lines in a terminal (usually in Linux and MacOS).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3488698" y="2098048"/>
            <a:ext cx="11310605" cy="5806110"/>
          </a:xfrm>
          <a:prstGeom prst="rect">
            <a:avLst/>
          </a:prstGeom>
        </p:spPr>
      </p:pic>
      <p:sp>
        <p:nvSpPr>
          <p:cNvPr name="TextBox 4" id="4"/>
          <p:cNvSpPr txBox="true"/>
          <p:nvPr/>
        </p:nvSpPr>
        <p:spPr>
          <a:xfrm rot="0">
            <a:off x="1128574" y="1409073"/>
            <a:ext cx="817885"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a:t>
            </a:r>
          </a:p>
        </p:txBody>
      </p:sp>
      <p:sp>
        <p:nvSpPr>
          <p:cNvPr name="TextBox 5" id="5"/>
          <p:cNvSpPr txBox="true"/>
          <p:nvPr/>
        </p:nvSpPr>
        <p:spPr>
          <a:xfrm rot="0">
            <a:off x="3488698" y="7835677"/>
            <a:ext cx="11310605" cy="1422623"/>
          </a:xfrm>
          <a:prstGeom prst="rect">
            <a:avLst/>
          </a:prstGeom>
        </p:spPr>
        <p:txBody>
          <a:bodyPr anchor="t" rtlCol="false" tIns="0" lIns="0" bIns="0" rIns="0">
            <a:spAutoFit/>
          </a:bodyPr>
          <a:lstStyle/>
          <a:p>
            <a:pPr>
              <a:lnSpc>
                <a:spcPts val="3867"/>
              </a:lnSpc>
            </a:pPr>
            <a:r>
              <a:rPr lang="en-US" sz="2494">
                <a:solidFill>
                  <a:srgbClr val="292D78"/>
                </a:solidFill>
                <a:latin typeface="Roboto Mono Regular Bold"/>
              </a:rPr>
              <a:t>There are different GUIs (graphical user interface) that makes git usage simpler for all types of users, such as the </a:t>
            </a:r>
            <a:r>
              <a:rPr lang="en-US" u="sng" sz="2494">
                <a:solidFill>
                  <a:srgbClr val="5271FF"/>
                </a:solidFill>
                <a:latin typeface="Roboto Mono Regular Bold"/>
              </a:rPr>
              <a:t>Sourcetree</a:t>
            </a:r>
            <a:r>
              <a:rPr lang="en-US" sz="2494">
                <a:solidFill>
                  <a:srgbClr val="292D78"/>
                </a:solidFill>
                <a:latin typeface="Roboto Mono Regular Bold"/>
              </a:rPr>
              <a:t> (above) or the </a:t>
            </a:r>
            <a:r>
              <a:rPr lang="en-US" u="sng" sz="2494">
                <a:solidFill>
                  <a:srgbClr val="5271FF"/>
                </a:solidFill>
                <a:latin typeface="Roboto Mono Regular Bold"/>
              </a:rPr>
              <a:t>GitHub Desktop</a:t>
            </a:r>
            <a:r>
              <a:rPr lang="en-US" sz="2494">
                <a:solidFill>
                  <a:srgbClr val="292D78"/>
                </a:solidFill>
                <a:latin typeface="Roboto Mono Regular Bold"/>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3843554" y="562602"/>
            <a:ext cx="3973841" cy="932197"/>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6069252" y="7878534"/>
            <a:ext cx="1190048" cy="1379766"/>
          </a:xfrm>
          <a:prstGeom prst="rect">
            <a:avLst/>
          </a:prstGeom>
        </p:spPr>
      </p:pic>
      <p:sp>
        <p:nvSpPr>
          <p:cNvPr name="TextBox 4" id="4"/>
          <p:cNvSpPr txBox="true"/>
          <p:nvPr/>
        </p:nvSpPr>
        <p:spPr>
          <a:xfrm rot="0">
            <a:off x="1128574" y="1409073"/>
            <a:ext cx="3978473" cy="688974"/>
          </a:xfrm>
          <a:prstGeom prst="rect">
            <a:avLst/>
          </a:prstGeom>
        </p:spPr>
        <p:txBody>
          <a:bodyPr anchor="t" rtlCol="false" tIns="0" lIns="0" bIns="0" rIns="0">
            <a:spAutoFit/>
          </a:bodyPr>
          <a:lstStyle/>
          <a:p>
            <a:pPr>
              <a:lnSpc>
                <a:spcPts val="5600"/>
              </a:lnSpc>
            </a:pPr>
            <a:r>
              <a:rPr lang="en-US" sz="4000">
                <a:solidFill>
                  <a:srgbClr val="DF7F00"/>
                </a:solidFill>
                <a:latin typeface="Archivo Black"/>
              </a:rPr>
              <a:t>Git Repository</a:t>
            </a:r>
          </a:p>
        </p:txBody>
      </p:sp>
      <p:sp>
        <p:nvSpPr>
          <p:cNvPr name="TextBox 5" id="5"/>
          <p:cNvSpPr txBox="true"/>
          <p:nvPr/>
        </p:nvSpPr>
        <p:spPr>
          <a:xfrm rot="0">
            <a:off x="1297863" y="3377807"/>
            <a:ext cx="13771981" cy="3851498"/>
          </a:xfrm>
          <a:prstGeom prst="rect">
            <a:avLst/>
          </a:prstGeom>
        </p:spPr>
        <p:txBody>
          <a:bodyPr anchor="t" rtlCol="false" tIns="0" lIns="0" bIns="0" rIns="0">
            <a:spAutoFit/>
          </a:bodyPr>
          <a:lstStyle/>
          <a:p>
            <a:pPr>
              <a:lnSpc>
                <a:spcPts val="3867"/>
              </a:lnSpc>
            </a:pPr>
            <a:r>
              <a:rPr lang="en-US" sz="2494">
                <a:solidFill>
                  <a:srgbClr val="292D78"/>
                </a:solidFill>
                <a:latin typeface="Roboto Mono Regular Bold"/>
              </a:rPr>
              <a:t>The first step of Git is to create a repository (usually locally). For that, we can create a new folder or use an existing one, and we need to tell Git to make it a repository. It will then create a </a:t>
            </a:r>
            <a:r>
              <a:rPr lang="en-US" sz="2494">
                <a:solidFill>
                  <a:srgbClr val="DE7E00"/>
                </a:solidFill>
                <a:latin typeface="Roboto Mono Regular Bold"/>
              </a:rPr>
              <a:t>.git</a:t>
            </a:r>
            <a:r>
              <a:rPr lang="en-US" sz="2494">
                <a:solidFill>
                  <a:srgbClr val="292D78"/>
                </a:solidFill>
                <a:latin typeface="Roboto Mono Regular Bold"/>
              </a:rPr>
              <a:t> subfolder, which contains all the metadata for tracking changes in files.</a:t>
            </a:r>
          </a:p>
          <a:p>
            <a:pPr>
              <a:lnSpc>
                <a:spcPts val="3867"/>
              </a:lnSpc>
            </a:pPr>
          </a:p>
          <a:p>
            <a:pPr marL="538668" indent="-269334" lvl="1">
              <a:lnSpc>
                <a:spcPts val="3867"/>
              </a:lnSpc>
              <a:buFont typeface="Arial"/>
              <a:buChar char="•"/>
            </a:pPr>
            <a:r>
              <a:rPr lang="en-US" sz="2494">
                <a:solidFill>
                  <a:srgbClr val="292D78"/>
                </a:solidFill>
                <a:latin typeface="Roboto Mono Regular Bold Italics"/>
              </a:rPr>
              <a:t>.git</a:t>
            </a:r>
            <a:r>
              <a:rPr lang="en-US" sz="2494">
                <a:solidFill>
                  <a:srgbClr val="292D78"/>
                </a:solidFill>
                <a:latin typeface="Roboto Mono Regular Bold"/>
              </a:rPr>
              <a:t> is a </a:t>
            </a:r>
            <a:r>
              <a:rPr lang="en-US" sz="2494">
                <a:solidFill>
                  <a:srgbClr val="292D78"/>
                </a:solidFill>
                <a:latin typeface="Roboto Mono Regular Bold Italics"/>
              </a:rPr>
              <a:t>hidden folder.</a:t>
            </a:r>
          </a:p>
          <a:p>
            <a:pPr marL="538668" indent="-269334" lvl="1">
              <a:lnSpc>
                <a:spcPts val="3867"/>
              </a:lnSpc>
              <a:buFont typeface="Arial"/>
              <a:buChar char="•"/>
            </a:pPr>
            <a:r>
              <a:rPr lang="en-US" sz="2494">
                <a:solidFill>
                  <a:srgbClr val="292D78"/>
                </a:solidFill>
                <a:latin typeface="Roboto Mono Regular Bold"/>
              </a:rPr>
              <a:t>We can use the metadata information to send the changes in files to a remote repository (GitHub, BitBucket, etc.).</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DAE_ndgje8k</dc:identifier>
  <dcterms:modified xsi:type="dcterms:W3CDTF">2011-08-01T06:04:30Z</dcterms:modified>
  <cp:revision>1</cp:revision>
  <dc:title>CDS_Lecture-7</dc:title>
</cp:coreProperties>
</file>